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4"/>
  </p:notesMasterIdLst>
  <p:sldIdLst>
    <p:sldId id="993" r:id="rId5"/>
    <p:sldId id="583" r:id="rId6"/>
    <p:sldId id="3651" r:id="rId7"/>
    <p:sldId id="898" r:id="rId8"/>
    <p:sldId id="984" r:id="rId9"/>
    <p:sldId id="985" r:id="rId10"/>
    <p:sldId id="880" r:id="rId11"/>
    <p:sldId id="3658" r:id="rId12"/>
    <p:sldId id="890" r:id="rId13"/>
    <p:sldId id="3656" r:id="rId14"/>
    <p:sldId id="3724" r:id="rId15"/>
    <p:sldId id="3744" r:id="rId16"/>
    <p:sldId id="3745" r:id="rId17"/>
    <p:sldId id="3746" r:id="rId18"/>
    <p:sldId id="3738" r:id="rId19"/>
    <p:sldId id="3690" r:id="rId20"/>
    <p:sldId id="727" r:id="rId21"/>
    <p:sldId id="3739" r:id="rId22"/>
    <p:sldId id="3740" r:id="rId23"/>
    <p:sldId id="3693" r:id="rId24"/>
    <p:sldId id="3741" r:id="rId25"/>
    <p:sldId id="3742" r:id="rId26"/>
    <p:sldId id="3681" r:id="rId27"/>
    <p:sldId id="3685" r:id="rId28"/>
    <p:sldId id="3689" r:id="rId29"/>
    <p:sldId id="3743" r:id="rId30"/>
    <p:sldId id="3747" r:id="rId31"/>
    <p:sldId id="3748" r:id="rId32"/>
    <p:sldId id="366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56B87-0FAB-4547-A58E-4BC44F200926}" v="75" dt="2019-07-01T20:35:13.697"/>
    <p1510:client id="{C36CCC98-E1E7-4CB5-B8E9-E4DE5E03857D}" v="78" dt="2019-07-01T20:44:27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26982-B0FF-4BD9-B0B8-39A6E9A63725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521DF-3168-43A3-9C8B-BD0EE01CF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8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92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trigger can be something like a new email arriving in your inbox or a new item being added to a SharePoint list (EVENT).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BUTTON trigger runs tasks through manual action (simple push of a button) via mobile devices. </a:t>
            </a:r>
            <a:endParaRPr lang="en-US" dirty="0">
              <a:effectLst/>
            </a:endParaRPr>
          </a:p>
          <a:p>
            <a:r>
              <a:rPr lang="en-US" dirty="0"/>
              <a:t>SCHEDULED triggers are based on predetermined times and frequencies. </a:t>
            </a:r>
          </a:p>
          <a:p>
            <a:endParaRPr lang="en-US" dirty="0"/>
          </a:p>
          <a:p>
            <a:r>
              <a:rPr lang="en-US" dirty="0"/>
              <a:t>Actions</a:t>
            </a:r>
          </a:p>
          <a:p>
            <a:r>
              <a:rPr lang="en-US" dirty="0"/>
              <a:t>E.g.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email trigger may start the action of creating a new file on OneDrive for Business. Other examples include: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Collecting or posting tweets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Receiving and starting approvals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Instantly responding to high-priority notifications or emails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Capturing, tracking, and following up with new sales leads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 all email attachments to your OneDrive for Business account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Collecting data about your business, and sharing that information with your team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Automating approval workflows</a:t>
            </a:r>
            <a:endParaRPr lang="en-US" dirty="0"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11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40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15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Core Action Categories include:</a:t>
            </a:r>
          </a:p>
          <a:p>
            <a:endParaRPr lang="en-US" sz="1200" b="1" dirty="0"/>
          </a:p>
          <a:p>
            <a:r>
              <a:rPr lang="en-US" sz="1200" b="1" dirty="0"/>
              <a:t>Control</a:t>
            </a:r>
            <a:r>
              <a:rPr lang="en-US" sz="1200" dirty="0"/>
              <a:t>: actions to provide control-of-flow</a:t>
            </a:r>
          </a:p>
          <a:p>
            <a:r>
              <a:rPr lang="en-US" sz="1200" b="1" dirty="0"/>
              <a:t>Variables</a:t>
            </a:r>
            <a:r>
              <a:rPr lang="en-US" sz="1200" dirty="0"/>
              <a:t>: actions to manage state within flow lifetime</a:t>
            </a:r>
          </a:p>
          <a:p>
            <a:r>
              <a:rPr lang="en-US" sz="1200" b="1" dirty="0"/>
              <a:t>Data operations</a:t>
            </a:r>
            <a:r>
              <a:rPr lang="en-US" sz="1200" dirty="0"/>
              <a:t>: action to process data &amp; prepare content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72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4728D5-99D5-4B27-8F03-9C83ED48E1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280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 of Flow templates</a:t>
            </a:r>
          </a:p>
          <a:p>
            <a:r>
              <a:rPr lang="en-US" dirty="0"/>
              <a:t>Preconfigured triggers and actions based on common needs and uses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48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https://powerusers.microsoft.com/t5/Building-Flows/Recurrence-only-on-weekdays/m-p/37712#M3438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83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2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56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4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we’re going to go over what a power bi dataflow is, who uses dataflows, and why you would use dataflows to begin with.</a:t>
            </a:r>
          </a:p>
          <a:p>
            <a:endParaRPr lang="en-US" dirty="0"/>
          </a:p>
          <a:p>
            <a:r>
              <a:rPr lang="en-US" dirty="0"/>
              <a:t>We’re going to cover creating and using dataflows as well as the extensibility of Azure products in combination with Dataflows.</a:t>
            </a:r>
          </a:p>
          <a:p>
            <a:br>
              <a:rPr lang="en-US" dirty="0"/>
            </a:br>
            <a:r>
              <a:rPr lang="en-US" dirty="0"/>
              <a:t>We’ll also be going over some best practices, tips, and tricks when it comes to using Dataflows.</a:t>
            </a: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325AE-6004-4B7D-9BDD-D621424A8D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5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Gaps in data preparation process</a:t>
            </a:r>
          </a:p>
          <a:p>
            <a:endParaRPr lang="en-US" dirty="0"/>
          </a:p>
          <a:p>
            <a:r>
              <a:rPr lang="en-US" dirty="0"/>
              <a:t>Need for standardized ETL</a:t>
            </a:r>
          </a:p>
          <a:p>
            <a:endParaRPr lang="en-US" dirty="0"/>
          </a:p>
          <a:p>
            <a:r>
              <a:rPr lang="en-US" dirty="0"/>
              <a:t>Need for Re-usable data</a:t>
            </a:r>
          </a:p>
          <a:p>
            <a:endParaRPr lang="en-US" dirty="0"/>
          </a:p>
          <a:p>
            <a:r>
              <a:rPr lang="en-US" dirty="0"/>
              <a:t>Need for greater extension of data capabilities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6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Dataflows bridge the data prep gap</a:t>
            </a:r>
          </a:p>
          <a:p>
            <a:r>
              <a:rPr lang="en-US" sz="1200" dirty="0"/>
              <a:t>Standardized ETL</a:t>
            </a:r>
          </a:p>
          <a:p>
            <a:r>
              <a:rPr lang="en-US" sz="1200" dirty="0"/>
              <a:t>Re-usable &amp; Extensible</a:t>
            </a:r>
          </a:p>
          <a:p>
            <a:r>
              <a:rPr lang="en-US" sz="1200" dirty="0"/>
              <a:t>	</a:t>
            </a:r>
          </a:p>
          <a:p>
            <a:r>
              <a:rPr lang="en-US" sz="1200" dirty="0"/>
              <a:t>Power Query for the web</a:t>
            </a:r>
          </a:p>
          <a:p>
            <a:r>
              <a:rPr lang="en-US" sz="1200" dirty="0"/>
              <a:t>“Self-service data warehousing”</a:t>
            </a:r>
          </a:p>
          <a:p>
            <a:endParaRPr lang="en-US" sz="1200" b="1" dirty="0"/>
          </a:p>
          <a:p>
            <a:r>
              <a:rPr lang="en-US" sz="1200" b="0" dirty="0"/>
              <a:t>Leverages the cloud</a:t>
            </a:r>
          </a:p>
          <a:p>
            <a:r>
              <a:rPr lang="en-US" sz="1200" b="0" dirty="0"/>
              <a:t>Leverages ADLSv2 &amp; CDM</a:t>
            </a:r>
          </a:p>
          <a:p>
            <a:endParaRPr lang="en-US" sz="1200" b="0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56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Powerful and flexible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 MS and non-MS connectors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SalesForce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social media, etc.)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Flow allows you to setup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49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228600" indent="-228600">
              <a:buAutoNum type="arabicPeriod"/>
            </a:pPr>
            <a:endParaRPr lang="en-US" sz="1600" dirty="0"/>
          </a:p>
          <a:p>
            <a:r>
              <a:rPr lang="en-US" sz="1600" dirty="0"/>
              <a:t>Addit6ional Example of how Flow works within the </a:t>
            </a:r>
            <a:r>
              <a:rPr lang="en-US" sz="1600" dirty="0" err="1"/>
              <a:t>PowerPlatform</a:t>
            </a:r>
            <a:endParaRPr lang="en-US" sz="1600" dirty="0"/>
          </a:p>
          <a:p>
            <a:r>
              <a:rPr lang="en-US" sz="1600" dirty="0"/>
              <a:t>-A business user may develop an app using </a:t>
            </a:r>
            <a:r>
              <a:rPr lang="en-US" sz="1600" b="1" dirty="0"/>
              <a:t>PowerApps</a:t>
            </a:r>
            <a:r>
              <a:rPr lang="en-US" sz="1600" b="0" dirty="0"/>
              <a:t> designed to submit expense reports</a:t>
            </a:r>
            <a:endParaRPr lang="en-US" sz="1600" b="1" dirty="0"/>
          </a:p>
          <a:p>
            <a:r>
              <a:rPr lang="en-US" sz="1600" b="0" dirty="0"/>
              <a:t>-Once an expenses is submitted this app then leverages </a:t>
            </a:r>
            <a:r>
              <a:rPr lang="en-US" sz="1600" b="1" dirty="0"/>
              <a:t>Microsoft Flow</a:t>
            </a:r>
            <a:r>
              <a:rPr lang="en-US" sz="1600" b="0" dirty="0"/>
              <a:t> to send notification to those that need to approve each expense</a:t>
            </a:r>
          </a:p>
          <a:p>
            <a:r>
              <a:rPr lang="en-US" sz="1600" b="0" dirty="0"/>
              <a:t>-Then </a:t>
            </a:r>
            <a:r>
              <a:rPr lang="en-US" sz="1600" b="1" dirty="0"/>
              <a:t>Power BI </a:t>
            </a:r>
            <a:r>
              <a:rPr lang="en-US" sz="1600" b="0" dirty="0"/>
              <a:t>is used to surface this data into reports and dashboards for analysis. </a:t>
            </a:r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2060"/>
                </a:solidFill>
              </a:rPr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2060"/>
                </a:solidFill>
              </a:rPr>
              <a:t>I</a:t>
            </a:r>
            <a:r>
              <a:rPr lang="en-US" sz="1800" b="0" baseline="0" dirty="0">
                <a:solidFill>
                  <a:srgbClr val="002060"/>
                </a:solidFill>
              </a:rPr>
              <a:t> may p</a:t>
            </a:r>
            <a:r>
              <a:rPr lang="en-US" sz="1600" b="0" dirty="0">
                <a:solidFill>
                  <a:schemeClr val="tx1"/>
                </a:solidFill>
              </a:rPr>
              <a:t>ost a travel time of my location to Microsoft Teams with a button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Send an update with meeting notes about sales goals every 5th day of month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Save email attachments from your boss automatically to a SharePoint 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88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fontAlgn="auto">
              <a:spcAft>
                <a:spcPts val="0"/>
              </a:spcAft>
            </a:pPr>
            <a:r>
              <a:rPr lang="en-US" dirty="0"/>
              <a:t>This set of tools is designed for rapid development</a:t>
            </a:r>
            <a:endParaRPr lang="en-US" sz="500" dirty="0"/>
          </a:p>
          <a:p>
            <a:pPr lvl="1" fontAlgn="auto">
              <a:spcAft>
                <a:spcPts val="0"/>
              </a:spcAft>
            </a:pPr>
            <a:r>
              <a:rPr lang="en-US" dirty="0"/>
              <a:t>Not limited to developers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Powerful, point-and-click approach to building solutions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Easy for anyone familiar with Microsoft Office to create full scale solutions that would previously have been reserved for the IT staff to develop.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 Data Service: Business Process Flows</a:t>
            </a:r>
          </a:p>
          <a:p>
            <a:pPr marL="0" indent="0">
              <a:buNone/>
            </a:pPr>
            <a:r>
              <a:rPr lang="en-US" dirty="0"/>
              <a:t>Data Modeling</a:t>
            </a:r>
          </a:p>
          <a:p>
            <a:pPr lvl="1"/>
            <a:r>
              <a:rPr lang="en-US" dirty="0"/>
              <a:t>Create custom entities, attributes, relationships with other entities. Business rules for the data that run client and server side. Sophisticated security model providing row level security and even models hierarchies.</a:t>
            </a:r>
          </a:p>
          <a:p>
            <a:pPr marL="0" indent="0">
              <a:buNone/>
            </a:pPr>
            <a:r>
              <a:rPr lang="en-US" dirty="0"/>
              <a:t>Business logic</a:t>
            </a:r>
          </a:p>
          <a:p>
            <a:pPr lvl="1"/>
            <a:r>
              <a:rPr lang="en-US" dirty="0"/>
              <a:t>Business process and workflow include conditions, branching and custom actions including sending emails or creating other records.</a:t>
            </a:r>
          </a:p>
          <a:p>
            <a:pPr marL="0" indent="0">
              <a:buNone/>
            </a:pPr>
            <a:r>
              <a:rPr lang="en-US" dirty="0"/>
              <a:t>User interface</a:t>
            </a:r>
          </a:p>
          <a:p>
            <a:pPr lvl="1"/>
            <a:r>
              <a:rPr lang="en-US" dirty="0"/>
              <a:t>Pattern-based metadata-driven UI automatically generated. UI includes forms, lists with customizable views and more.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02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Flows, Team Flows and Business Process Flows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dirty="0"/>
              <a:t>Sometimes IT / </a:t>
            </a:r>
            <a:r>
              <a:rPr lang="en-US" dirty="0" err="1"/>
              <a:t>devs</a:t>
            </a:r>
            <a:r>
              <a:rPr lang="en-US" dirty="0"/>
              <a:t> need to take over when the Flow gets too advanced or becomes business-critical</a:t>
            </a:r>
          </a:p>
          <a:p>
            <a:pPr marL="0" indent="0">
              <a:buNone/>
            </a:pPr>
            <a:r>
              <a:rPr lang="en-US" dirty="0"/>
              <a:t>Because Flow is built on Logic Apps, Logic Apps can do everything that Flow can</a:t>
            </a:r>
          </a:p>
          <a:p>
            <a:pPr marL="0" indent="0">
              <a:buNone/>
            </a:pPr>
            <a:r>
              <a:rPr lang="en-US" dirty="0"/>
              <a:t>Any Flow can be converted to a Logic App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Enterprise developers may want to: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Develop custom connectors (for organization's data and web services)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Build Azure Functions (extend apps with custom server-side logic)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Embed Flow directly into website experiences (integrated – surfacing workflows or processes where people in your organization already do their work)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ISVs may want to: </a:t>
            </a:r>
          </a:p>
          <a:p>
            <a:pPr marL="228600" indent="-228600"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flows in a sandbox environment, and then move those flows to a test environment. </a:t>
            </a:r>
          </a:p>
          <a:p>
            <a:pPr marL="228600" indent="-228600"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testing, the ISV would then move the flows to a production environment for clients who purchase these flows</a:t>
            </a:r>
          </a:p>
          <a:p>
            <a:pPr marL="0" indent="0"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(Flows you create inside a solution are known as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solution-aware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flows. You can add multiple flows in a single solution.)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9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https://flow.microsoft.com/en-us/pricing/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9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44FA83-6FB8-424D-B9CA-00111CE31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303" r="953"/>
          <a:stretch/>
        </p:blipFill>
        <p:spPr>
          <a:xfrm>
            <a:off x="0" y="-1"/>
            <a:ext cx="12207496" cy="5171125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DC3666C0-4E91-47C8-9693-4A02AA84B463}"/>
              </a:ext>
            </a:extLst>
          </p:cNvPr>
          <p:cNvSpPr/>
          <p:nvPr userDrawn="1"/>
        </p:nvSpPr>
        <p:spPr>
          <a:xfrm>
            <a:off x="-15500" y="1891163"/>
            <a:ext cx="12207497" cy="3084582"/>
          </a:xfrm>
          <a:custGeom>
            <a:avLst/>
            <a:gdLst>
              <a:gd name="connsiteX0" fmla="*/ 0 w 12251821"/>
              <a:gd name="connsiteY0" fmla="*/ 0 h 1264777"/>
              <a:gd name="connsiteX1" fmla="*/ 12251821 w 12251821"/>
              <a:gd name="connsiteY1" fmla="*/ 0 h 1264777"/>
              <a:gd name="connsiteX2" fmla="*/ 12251821 w 12251821"/>
              <a:gd name="connsiteY2" fmla="*/ 1264777 h 1264777"/>
              <a:gd name="connsiteX3" fmla="*/ 0 w 12251821"/>
              <a:gd name="connsiteY3" fmla="*/ 1264777 h 1264777"/>
              <a:gd name="connsiteX4" fmla="*/ 0 w 12251821"/>
              <a:gd name="connsiteY4" fmla="*/ 0 h 1264777"/>
              <a:gd name="connsiteX0" fmla="*/ 0 w 12251821"/>
              <a:gd name="connsiteY0" fmla="*/ 0 h 4580545"/>
              <a:gd name="connsiteX1" fmla="*/ 12251821 w 12251821"/>
              <a:gd name="connsiteY1" fmla="*/ 3315768 h 4580545"/>
              <a:gd name="connsiteX2" fmla="*/ 12251821 w 12251821"/>
              <a:gd name="connsiteY2" fmla="*/ 4580545 h 4580545"/>
              <a:gd name="connsiteX3" fmla="*/ 0 w 12251821"/>
              <a:gd name="connsiteY3" fmla="*/ 4580545 h 4580545"/>
              <a:gd name="connsiteX4" fmla="*/ 0 w 12251821"/>
              <a:gd name="connsiteY4" fmla="*/ 0 h 4580545"/>
              <a:gd name="connsiteX0" fmla="*/ 0 w 12251821"/>
              <a:gd name="connsiteY0" fmla="*/ 0 h 4939469"/>
              <a:gd name="connsiteX1" fmla="*/ 12251821 w 12251821"/>
              <a:gd name="connsiteY1" fmla="*/ 3315768 h 4939469"/>
              <a:gd name="connsiteX2" fmla="*/ 12251821 w 12251821"/>
              <a:gd name="connsiteY2" fmla="*/ 4580545 h 4939469"/>
              <a:gd name="connsiteX3" fmla="*/ 8546 w 12251821"/>
              <a:gd name="connsiteY3" fmla="*/ 4939469 h 4939469"/>
              <a:gd name="connsiteX4" fmla="*/ 0 w 12251821"/>
              <a:gd name="connsiteY4" fmla="*/ 0 h 4939469"/>
              <a:gd name="connsiteX0" fmla="*/ 0 w 12251821"/>
              <a:gd name="connsiteY0" fmla="*/ 0 h 4948015"/>
              <a:gd name="connsiteX1" fmla="*/ 12251821 w 12251821"/>
              <a:gd name="connsiteY1" fmla="*/ 3315768 h 4948015"/>
              <a:gd name="connsiteX2" fmla="*/ 6987612 w 12251821"/>
              <a:gd name="connsiteY2" fmla="*/ 4948015 h 4948015"/>
              <a:gd name="connsiteX3" fmla="*/ 8546 w 12251821"/>
              <a:gd name="connsiteY3" fmla="*/ 4939469 h 4948015"/>
              <a:gd name="connsiteX4" fmla="*/ 0 w 12251821"/>
              <a:gd name="connsiteY4" fmla="*/ 0 h 4948015"/>
              <a:gd name="connsiteX0" fmla="*/ 0 w 6987612"/>
              <a:gd name="connsiteY0" fmla="*/ 0 h 4948015"/>
              <a:gd name="connsiteX1" fmla="*/ 6970520 w 6987612"/>
              <a:gd name="connsiteY1" fmla="*/ 4930923 h 4948015"/>
              <a:gd name="connsiteX2" fmla="*/ 6987612 w 6987612"/>
              <a:gd name="connsiteY2" fmla="*/ 4948015 h 4948015"/>
              <a:gd name="connsiteX3" fmla="*/ 8546 w 6987612"/>
              <a:gd name="connsiteY3" fmla="*/ 4939469 h 4948015"/>
              <a:gd name="connsiteX4" fmla="*/ 0 w 6987612"/>
              <a:gd name="connsiteY4" fmla="*/ 0 h 4948015"/>
              <a:gd name="connsiteX0" fmla="*/ 823 w 6979889"/>
              <a:gd name="connsiteY0" fmla="*/ 0 h 3871245"/>
              <a:gd name="connsiteX1" fmla="*/ 6962797 w 6979889"/>
              <a:gd name="connsiteY1" fmla="*/ 3854153 h 3871245"/>
              <a:gd name="connsiteX2" fmla="*/ 6979889 w 6979889"/>
              <a:gd name="connsiteY2" fmla="*/ 3871245 h 3871245"/>
              <a:gd name="connsiteX3" fmla="*/ 823 w 6979889"/>
              <a:gd name="connsiteY3" fmla="*/ 3862699 h 3871245"/>
              <a:gd name="connsiteX4" fmla="*/ 823 w 6979889"/>
              <a:gd name="connsiteY4" fmla="*/ 0 h 3871245"/>
              <a:gd name="connsiteX0" fmla="*/ 823 w 9099246"/>
              <a:gd name="connsiteY0" fmla="*/ 0 h 3862699"/>
              <a:gd name="connsiteX1" fmla="*/ 6962797 w 9099246"/>
              <a:gd name="connsiteY1" fmla="*/ 3854153 h 3862699"/>
              <a:gd name="connsiteX2" fmla="*/ 9099246 w 9099246"/>
              <a:gd name="connsiteY2" fmla="*/ 3862699 h 3862699"/>
              <a:gd name="connsiteX3" fmla="*/ 823 w 9099246"/>
              <a:gd name="connsiteY3" fmla="*/ 3862699 h 3862699"/>
              <a:gd name="connsiteX4" fmla="*/ 823 w 9099246"/>
              <a:gd name="connsiteY4" fmla="*/ 0 h 3862699"/>
              <a:gd name="connsiteX0" fmla="*/ 823 w 9099246"/>
              <a:gd name="connsiteY0" fmla="*/ 0 h 3862699"/>
              <a:gd name="connsiteX1" fmla="*/ 9082154 w 9099246"/>
              <a:gd name="connsiteY1" fmla="*/ 3862699 h 3862699"/>
              <a:gd name="connsiteX2" fmla="*/ 9099246 w 9099246"/>
              <a:gd name="connsiteY2" fmla="*/ 3862699 h 3862699"/>
              <a:gd name="connsiteX3" fmla="*/ 823 w 9099246"/>
              <a:gd name="connsiteY3" fmla="*/ 3862699 h 3862699"/>
              <a:gd name="connsiteX4" fmla="*/ 823 w 9099246"/>
              <a:gd name="connsiteY4" fmla="*/ 0 h 3862699"/>
              <a:gd name="connsiteX0" fmla="*/ 823 w 9099246"/>
              <a:gd name="connsiteY0" fmla="*/ 0 h 2709017"/>
              <a:gd name="connsiteX1" fmla="*/ 9082154 w 9099246"/>
              <a:gd name="connsiteY1" fmla="*/ 2709017 h 2709017"/>
              <a:gd name="connsiteX2" fmla="*/ 9099246 w 9099246"/>
              <a:gd name="connsiteY2" fmla="*/ 2709017 h 2709017"/>
              <a:gd name="connsiteX3" fmla="*/ 823 w 9099246"/>
              <a:gd name="connsiteY3" fmla="*/ 2709017 h 2709017"/>
              <a:gd name="connsiteX4" fmla="*/ 823 w 9099246"/>
              <a:gd name="connsiteY4" fmla="*/ 0 h 2709017"/>
              <a:gd name="connsiteX0" fmla="*/ 0 w 9106969"/>
              <a:gd name="connsiteY0" fmla="*/ 0 h 2999574"/>
              <a:gd name="connsiteX1" fmla="*/ 9089877 w 9106969"/>
              <a:gd name="connsiteY1" fmla="*/ 2999574 h 2999574"/>
              <a:gd name="connsiteX2" fmla="*/ 9106969 w 9106969"/>
              <a:gd name="connsiteY2" fmla="*/ 2999574 h 2999574"/>
              <a:gd name="connsiteX3" fmla="*/ 8546 w 9106969"/>
              <a:gd name="connsiteY3" fmla="*/ 2999574 h 2999574"/>
              <a:gd name="connsiteX4" fmla="*/ 0 w 9106969"/>
              <a:gd name="connsiteY4" fmla="*/ 0 h 299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6969" h="2999574">
                <a:moveTo>
                  <a:pt x="0" y="0"/>
                </a:moveTo>
                <a:lnTo>
                  <a:pt x="9089877" y="2999574"/>
                </a:lnTo>
                <a:lnTo>
                  <a:pt x="9106969" y="2999574"/>
                </a:lnTo>
                <a:lnTo>
                  <a:pt x="8546" y="2999574"/>
                </a:lnTo>
                <a:cubicBezTo>
                  <a:pt x="5697" y="1353084"/>
                  <a:pt x="2849" y="1646490"/>
                  <a:pt x="0" y="0"/>
                </a:cubicBezTo>
                <a:close/>
              </a:path>
            </a:pathLst>
          </a:custGeom>
          <a:solidFill>
            <a:srgbClr val="01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1130D4-7CBF-8347-A059-F343024CAD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8C9389E8-7888-3D42-B13E-0569058893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01" y="3215680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>
                    <a:lumMod val="9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/>
              <a:t>This is a Header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78A9B601-B045-2B45-87BB-8C5C08D898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001" y="4196438"/>
            <a:ext cx="4632960" cy="406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AvantGarde Bk BT Book" panose="020B04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THIS IS A 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0E1E7-CB88-487A-A2F2-63E71A317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 contrast="-6000"/>
                    </a14:imgEffect>
                  </a14:imgLayer>
                </a14:imgProps>
              </a:ext>
            </a:extLst>
          </a:blip>
          <a:srcRect l="9314" t="1" r="2198" b="11949"/>
          <a:stretch/>
        </p:blipFill>
        <p:spPr>
          <a:xfrm flipH="1" flipV="1">
            <a:off x="-15503" y="4966836"/>
            <a:ext cx="12223002" cy="18911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843B2B5-E432-AE46-AAAB-157B1C79D508}"/>
              </a:ext>
            </a:extLst>
          </p:cNvPr>
          <p:cNvSpPr/>
          <p:nvPr userDrawn="1"/>
        </p:nvSpPr>
        <p:spPr>
          <a:xfrm>
            <a:off x="-15503" y="4965275"/>
            <a:ext cx="12223002" cy="20235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32DB76-56FF-4782-8CF7-A60041E689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673" y="5703783"/>
            <a:ext cx="2141017" cy="71541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E54A9C-DFB2-9F40-B390-16CE4BF805DC}"/>
              </a:ext>
            </a:extLst>
          </p:cNvPr>
          <p:cNvCxnSpPr/>
          <p:nvPr userDrawn="1"/>
        </p:nvCxnSpPr>
        <p:spPr>
          <a:xfrm>
            <a:off x="609001" y="3197019"/>
            <a:ext cx="841310" cy="0"/>
          </a:xfrm>
          <a:prstGeom prst="line">
            <a:avLst/>
          </a:prstGeom>
          <a:ln w="476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391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CACB69E-9FCA-FD4B-83BF-3FECE71BE53A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48855D-F941-F340-8DD1-65EF1DECA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810D90-16E6-C545-8878-527FECFA3918}"/>
              </a:ext>
            </a:extLst>
          </p:cNvPr>
          <p:cNvSpPr/>
          <p:nvPr userDrawn="1"/>
        </p:nvSpPr>
        <p:spPr>
          <a:xfrm>
            <a:off x="7423150" y="460089"/>
            <a:ext cx="3932238" cy="51033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A940B-46C5-E949-BD8A-A48D617795FD}"/>
              </a:ext>
            </a:extLst>
          </p:cNvPr>
          <p:cNvSpPr/>
          <p:nvPr userDrawn="1"/>
        </p:nvSpPr>
        <p:spPr>
          <a:xfrm>
            <a:off x="7423150" y="457200"/>
            <a:ext cx="3932238" cy="1076311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E05F1A-99A3-194E-9DAD-A1744481AD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21E57-B7BE-0A49-8EF3-4A73AD82C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3438" y="987425"/>
            <a:ext cx="6172200" cy="4575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vantGarde Bk BT Demi" panose="020B0402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152DB2-777C-FF4B-89D1-863A5C292F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3150" y="463538"/>
            <a:ext cx="3932237" cy="106997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vantGarde Bk BT Book" panose="020B04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90E1CAB-E6DB-2247-B6EB-EA1486B97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6" y="1533513"/>
            <a:ext cx="3932237" cy="40298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antGarde Bk BT Demi" panose="020B040202020202020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842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CACB69E-9FCA-FD4B-83BF-3FECE71BE53A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48855D-F941-F340-8DD1-65EF1DECA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6A940B-46C5-E949-BD8A-A48D617795FD}"/>
              </a:ext>
            </a:extLst>
          </p:cNvPr>
          <p:cNvSpPr/>
          <p:nvPr userDrawn="1"/>
        </p:nvSpPr>
        <p:spPr>
          <a:xfrm>
            <a:off x="836612" y="460974"/>
            <a:ext cx="10515599" cy="1069975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E05F1A-99A3-194E-9DAD-A1744481AD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A1DB6EA-EEC5-EC4C-AD1A-F30209617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63538"/>
            <a:ext cx="10512423" cy="106997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vantGarde Bk BT Book" panose="020B04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208FE7E-439A-794F-8FFC-3ECFA3743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4" y="1533513"/>
            <a:ext cx="3932237" cy="40298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antGarde Bk BT Demi" panose="020B040202020202020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21E57-B7BE-0A49-8EF3-4A73AD82C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33514"/>
            <a:ext cx="6172200" cy="40298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AvantGarde Bk BT Demi" panose="020B0402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68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036" y="1825625"/>
            <a:ext cx="5570764" cy="4351338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lang="en-US" sz="3600" kern="1200" baseline="0" dirty="0" smtClean="0">
                <a:solidFill>
                  <a:srgbClr val="032D84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 lang="en-US" sz="240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80264" cy="4351338"/>
          </a:xfrm>
        </p:spPr>
        <p:txBody>
          <a:bodyPr/>
          <a:lstStyle>
            <a:lvl1pPr marL="0" indent="0">
              <a:buNone/>
              <a:defRPr lang="en-US" sz="3600" kern="1200" baseline="0" dirty="0" smtClean="0">
                <a:solidFill>
                  <a:srgbClr val="032D84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 lang="en-US" sz="240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</a:pPr>
            <a:r>
              <a:rPr lang="en-US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ADF286-71A8-45E9-A5F7-4995209A4D57}" type="slidenum">
              <a:rPr lang="en-US" smtClean="0"/>
              <a:pPr>
                <a:defRPr/>
              </a:pPr>
              <a:t>‹#›</a:t>
            </a:fld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04850" y="103868"/>
            <a:ext cx="10515600" cy="1063625"/>
          </a:xfrm>
        </p:spPr>
        <p:txBody>
          <a:bodyPr>
            <a:normAutofit/>
          </a:bodyPr>
          <a:lstStyle>
            <a:lvl1pPr>
              <a:defRPr lang="en-US" sz="5400" kern="12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0591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036" y="1825625"/>
            <a:ext cx="11103428" cy="4351338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lang="en-US" sz="3600" kern="1200" baseline="0" dirty="0" smtClean="0">
                <a:solidFill>
                  <a:srgbClr val="032D84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 lang="en-US" sz="240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ADF286-71A8-45E9-A5F7-4995209A4D57}" type="slidenum">
              <a:rPr lang="en-US" smtClean="0"/>
              <a:pPr>
                <a:defRPr/>
              </a:pPr>
              <a:t>‹#›</a:t>
            </a:fld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04850" y="103868"/>
            <a:ext cx="10515600" cy="1063625"/>
          </a:xfrm>
        </p:spPr>
        <p:txBody>
          <a:bodyPr>
            <a:normAutofit/>
          </a:bodyPr>
          <a:lstStyle>
            <a:lvl1pPr>
              <a:defRPr lang="en-US" sz="5400" kern="12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9036" y="1825625"/>
            <a:ext cx="5570764" cy="4351338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lang="en-US" sz="3600" kern="1200" baseline="0" dirty="0" smtClean="0">
                <a:solidFill>
                  <a:srgbClr val="032D84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 lang="en-US" sz="240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List the 3 or 4 big topics you will discuss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380264" cy="4351338"/>
          </a:xfrm>
        </p:spPr>
        <p:txBody>
          <a:bodyPr/>
          <a:lstStyle>
            <a:lvl1pPr marL="0" indent="0">
              <a:buNone/>
              <a:defRPr lang="en-US" sz="3600" kern="1200" baseline="0" dirty="0" smtClean="0">
                <a:solidFill>
                  <a:srgbClr val="032D84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 lang="en-US" sz="240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</a:pPr>
            <a:r>
              <a:rPr lang="en-US" dirty="0"/>
              <a:t>Optional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ADF286-71A8-45E9-A5F7-4995209A4D57}" type="slidenum">
              <a:rPr lang="en-US" smtClean="0"/>
              <a:pPr>
                <a:defRPr/>
              </a:pPr>
              <a:t>‹#›</a:t>
            </a:fld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53144" y="187780"/>
            <a:ext cx="1053192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5400" kern="12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8334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1999" cy="613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143000"/>
            <a:ext cx="12192000" cy="4188279"/>
          </a:xfrm>
          <a:prstGeom prst="rect">
            <a:avLst/>
          </a:prstGeom>
          <a:solidFill>
            <a:srgbClr val="032D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36460" y="2449966"/>
            <a:ext cx="6729413" cy="34607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 cap="all">
                <a:solidFill>
                  <a:schemeClr val="bg1"/>
                </a:solidFill>
                <a:latin typeface="Century Gothic"/>
                <a:ea typeface="ＭＳ Ｐゴシック" charset="0"/>
                <a:cs typeface="Century Gothic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ea typeface="+mj-ea"/>
              </a:rPr>
              <a:t>Demo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33751" y="2898320"/>
            <a:ext cx="9234941" cy="1551215"/>
          </a:xfrm>
        </p:spPr>
        <p:txBody>
          <a:bodyPr anchor="t">
            <a:noAutofit/>
          </a:bodyPr>
          <a:lstStyle>
            <a:lvl1pPr marL="0" indent="0">
              <a:buNone/>
              <a:defRPr lang="en-US" sz="3200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[Short Demo Description]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1999" cy="613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143000"/>
            <a:ext cx="12192000" cy="4188279"/>
          </a:xfrm>
          <a:prstGeom prst="rect">
            <a:avLst/>
          </a:prstGeom>
          <a:solidFill>
            <a:srgbClr val="032D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36460" y="2449966"/>
            <a:ext cx="6729413" cy="34607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 cap="all">
                <a:solidFill>
                  <a:schemeClr val="bg1"/>
                </a:solidFill>
                <a:latin typeface="Century Gothic"/>
                <a:ea typeface="ＭＳ Ｐゴシック" charset="0"/>
                <a:cs typeface="Century Gothic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ea typeface="+mj-ea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03155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D2FFD-5CE1-CE4C-BBAA-45FBDEEBB7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1996" y="4794806"/>
            <a:ext cx="12292706" cy="206319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B6B24E1-DB85-C947-8D72-2B066263219E}"/>
              </a:ext>
            </a:extLst>
          </p:cNvPr>
          <p:cNvSpPr/>
          <p:nvPr userDrawn="1"/>
        </p:nvSpPr>
        <p:spPr>
          <a:xfrm>
            <a:off x="-61994" y="201221"/>
            <a:ext cx="12292703" cy="496797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1B0F4F-9B75-A249-BE94-36727FA6DE35}"/>
              </a:ext>
            </a:extLst>
          </p:cNvPr>
          <p:cNvSpPr/>
          <p:nvPr userDrawn="1"/>
        </p:nvSpPr>
        <p:spPr>
          <a:xfrm>
            <a:off x="-61997" y="0"/>
            <a:ext cx="12292707" cy="4982001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C9C282-7D42-294A-A032-A21D1B07C205}"/>
              </a:ext>
            </a:extLst>
          </p:cNvPr>
          <p:cNvCxnSpPr/>
          <p:nvPr userDrawn="1"/>
        </p:nvCxnSpPr>
        <p:spPr>
          <a:xfrm>
            <a:off x="609001" y="303568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9365E43-3556-B34F-9E0E-9D9F99996B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DCF421-11B7-B947-96D2-80A758FC142D}"/>
              </a:ext>
            </a:extLst>
          </p:cNvPr>
          <p:cNvCxnSpPr/>
          <p:nvPr userDrawn="1"/>
        </p:nvCxnSpPr>
        <p:spPr>
          <a:xfrm>
            <a:off x="609001" y="3188084"/>
            <a:ext cx="841310" cy="0"/>
          </a:xfrm>
          <a:prstGeom prst="line">
            <a:avLst/>
          </a:prstGeom>
          <a:ln w="47625">
            <a:solidFill>
              <a:srgbClr val="1B4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F99F7C01-3818-464B-A52B-86FC4ED6AB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01" y="3215680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/>
              <a:t>This is a Header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5B3BC292-A0A8-2241-8459-651B4B1FD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001" y="4196438"/>
            <a:ext cx="4632960" cy="406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vantGarde Bk BT Book" panose="020B04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THIS IS A SUBTITLE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EFE110-6C3D-41F1-9AAA-1446AF16F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 contrast="-6000"/>
                    </a14:imgEffect>
                  </a14:imgLayer>
                </a14:imgProps>
              </a:ext>
            </a:extLst>
          </a:blip>
          <a:srcRect l="9314" t="1" r="2198" b="11949"/>
          <a:stretch/>
        </p:blipFill>
        <p:spPr>
          <a:xfrm flipH="1" flipV="1">
            <a:off x="-61996" y="-39923"/>
            <a:ext cx="12292704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6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9A5910-DD9E-7246-BB58-E03AC2884F92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4DF0DF-E39F-7642-8F7D-6BB9285ADAF9}"/>
              </a:ext>
            </a:extLst>
          </p:cNvPr>
          <p:cNvSpPr/>
          <p:nvPr userDrawn="1"/>
        </p:nvSpPr>
        <p:spPr>
          <a:xfrm>
            <a:off x="0" y="-40782"/>
            <a:ext cx="12269492" cy="1237406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E4C2D8-40F6-8D49-B948-E2119CA98F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001" y="1478920"/>
            <a:ext cx="10515600" cy="3665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 sz="2400">
                <a:latin typeface="AvantGarde Bk BT Demi" panose="020B0402020202020204"/>
              </a:defRPr>
            </a:lvl2pPr>
            <a:lvl3pPr marL="914400" indent="0">
              <a:buNone/>
              <a:defRPr>
                <a:latin typeface="AvantGarde Bk BT Demi" panose="020B0402020202020204"/>
              </a:defRPr>
            </a:lvl3pPr>
            <a:lvl4pPr marL="1371600" indent="0">
              <a:buNone/>
              <a:defRPr>
                <a:latin typeface="AvantGarde Bk BT Demi" panose="020B0402020202020204"/>
              </a:defRPr>
            </a:lvl4pPr>
            <a:lvl5pPr marL="1828800" indent="0">
              <a:buNone/>
              <a:defRPr>
                <a:latin typeface="AvantGarde Bk BT Demi" panose="020B0402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DF4E89-BE74-E84A-9DD9-981C3B124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496D61-D9B7-AA42-A73E-54E801A18D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01" y="284573"/>
            <a:ext cx="6215743" cy="6308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/>
              <a:t>This is a Header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384958-F3A2-5D4D-A18D-A012768E64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84CC87-6EFE-6645-8AAA-A0418CB74432}"/>
              </a:ext>
            </a:extLst>
          </p:cNvPr>
          <p:cNvSpPr/>
          <p:nvPr userDrawn="1"/>
        </p:nvSpPr>
        <p:spPr>
          <a:xfrm>
            <a:off x="0" y="0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04A790-767A-6C4F-8359-97A80DA000AE}"/>
              </a:ext>
            </a:extLst>
          </p:cNvPr>
          <p:cNvSpPr txBox="1">
            <a:spLocks/>
          </p:cNvSpPr>
          <p:nvPr userDrawn="1"/>
        </p:nvSpPr>
        <p:spPr>
          <a:xfrm>
            <a:off x="4300212" y="801083"/>
            <a:ext cx="3591576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B4894"/>
                </a:solidFill>
              </a:rPr>
              <a:t>Let’s Review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2B2921-284C-584F-BFE1-789F89D8D16E}"/>
              </a:ext>
            </a:extLst>
          </p:cNvPr>
          <p:cNvCxnSpPr/>
          <p:nvPr userDrawn="1"/>
        </p:nvCxnSpPr>
        <p:spPr>
          <a:xfrm>
            <a:off x="4452318" y="803472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669768C-BD52-E448-A44A-EFA1DD9B1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04248E-5075-7F48-8A4D-1E948BCD2D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986E929-13AA-3C47-8894-CFECD2CB28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6946" y="1773830"/>
            <a:ext cx="10515600" cy="3665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>
                <a:latin typeface="AvantGarde Bk BT Demi" panose="020B0402020202020204"/>
              </a:defRPr>
            </a:lvl2pPr>
            <a:lvl3pPr marL="914400" indent="0">
              <a:buNone/>
              <a:defRPr>
                <a:latin typeface="AvantGarde Bk BT Demi" panose="020B0402020202020204"/>
              </a:defRPr>
            </a:lvl3pPr>
            <a:lvl4pPr marL="1371600" indent="0">
              <a:buNone/>
              <a:defRPr>
                <a:latin typeface="AvantGarde Bk BT Demi" panose="020B0402020202020204"/>
              </a:defRPr>
            </a:lvl4pPr>
            <a:lvl5pPr marL="1828800" indent="0">
              <a:buNone/>
              <a:defRPr>
                <a:latin typeface="AvantGarde Bk BT Demi" panose="020B0402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731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F5D60C-9C87-B943-A67F-A3A82AF35BBF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6123B2-9A64-E04C-AE27-6F4E5A3E2445}"/>
              </a:ext>
            </a:extLst>
          </p:cNvPr>
          <p:cNvSpPr/>
          <p:nvPr userDrawn="1"/>
        </p:nvSpPr>
        <p:spPr>
          <a:xfrm>
            <a:off x="0" y="-40783"/>
            <a:ext cx="12269492" cy="1240757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2E1370-B9A5-B245-982C-A6094B34E9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2DFE2B1-99CF-D243-855D-8E27E777FD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01" y="284573"/>
            <a:ext cx="6215743" cy="6308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/>
              <a:t>This is a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99B28-8856-F24A-A9DC-8626FC4C97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368427"/>
            <a:ext cx="5181600" cy="41477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>
                <a:latin typeface="AvantGarde Bk BT Demi" panose="020B0402020202020204"/>
              </a:defRPr>
            </a:lvl2pPr>
            <a:lvl3pPr marL="914400" indent="0">
              <a:buNone/>
              <a:defRPr>
                <a:latin typeface="AvantGarde Bk BT Demi" panose="020B0402020202020204"/>
              </a:defRPr>
            </a:lvl3pPr>
            <a:lvl4pPr marL="1371600" indent="0">
              <a:buNone/>
              <a:defRPr>
                <a:latin typeface="AvantGarde Bk BT Demi" panose="020B0402020202020204"/>
              </a:defRPr>
            </a:lvl4pPr>
            <a:lvl5pPr marL="1828800" indent="0">
              <a:buNone/>
              <a:defRPr>
                <a:latin typeface="AvantGarde Bk BT Demi" panose="020B0402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F9EEA-04F8-3B4A-8607-962848FAD6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368427"/>
            <a:ext cx="5181600" cy="41477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>
                <a:latin typeface="AvantGarde Bk BT Demi" panose="020B0402020202020204"/>
              </a:defRPr>
            </a:lvl2pPr>
            <a:lvl3pPr marL="914400" indent="0">
              <a:buNone/>
              <a:defRPr>
                <a:latin typeface="AvantGarde Bk BT Demi" panose="020B0402020202020204"/>
              </a:defRPr>
            </a:lvl3pPr>
            <a:lvl4pPr marL="1371600" indent="0">
              <a:buNone/>
              <a:defRPr>
                <a:latin typeface="AvantGarde Bk BT Demi" panose="020B0402020202020204"/>
              </a:defRPr>
            </a:lvl4pPr>
            <a:lvl5pPr marL="1828800" indent="0">
              <a:buNone/>
              <a:defRPr>
                <a:latin typeface="AvantGarde Bk BT Demi" panose="020B0402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74FAD6-1367-5E4B-9CEF-6D2C5386C9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D45E54A-2485-4248-9205-E9D7AB1739EB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2994CA-1B82-7946-B627-B025B8303532}"/>
              </a:ext>
            </a:extLst>
          </p:cNvPr>
          <p:cNvSpPr/>
          <p:nvPr userDrawn="1"/>
        </p:nvSpPr>
        <p:spPr>
          <a:xfrm>
            <a:off x="0" y="-58148"/>
            <a:ext cx="12269492" cy="1258123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5A35D6-3851-4D42-9374-9042F72E1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D479676-C7B5-9541-A6B0-1B5BE8EAAF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01" y="284573"/>
            <a:ext cx="6215743" cy="6308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/>
              <a:t>This is a Header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88DFB7-8499-1244-B5EC-2E11AE84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EBBF1-4016-484E-ACC3-70884504C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0263"/>
            <a:ext cx="5157787" cy="4849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CA1A1-EB50-EB45-8DC1-D5457E4DA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32550"/>
            <a:ext cx="5157787" cy="3491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>
                <a:latin typeface="AvantGarde Bk BT Demi" panose="020B0402020202020204"/>
              </a:defRPr>
            </a:lvl2pPr>
            <a:lvl3pPr marL="914400" indent="0">
              <a:buNone/>
              <a:defRPr>
                <a:latin typeface="AvantGarde Bk BT Demi" panose="020B0402020202020204"/>
              </a:defRPr>
            </a:lvl3pPr>
            <a:lvl4pPr marL="1371600" indent="0">
              <a:buNone/>
              <a:defRPr>
                <a:latin typeface="AvantGarde Bk BT Demi" panose="020B0402020202020204"/>
              </a:defRPr>
            </a:lvl4pPr>
            <a:lvl5pPr marL="1828800" indent="0">
              <a:buNone/>
              <a:defRPr>
                <a:latin typeface="AvantGarde Bk BT Demi" panose="020B0402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CC8FF-0371-C64F-9E9B-4544020C8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0263"/>
            <a:ext cx="5183188" cy="4849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1BD801-C874-F348-9A9C-87F27CE4F1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32550"/>
            <a:ext cx="5183188" cy="3491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>
                <a:latin typeface="AvantGarde Bk BT Demi" panose="020B0402020202020204"/>
              </a:defRPr>
            </a:lvl2pPr>
            <a:lvl3pPr marL="914400" indent="0">
              <a:buNone/>
              <a:defRPr>
                <a:latin typeface="AvantGarde Bk BT Demi" panose="020B0402020202020204"/>
              </a:defRPr>
            </a:lvl3pPr>
            <a:lvl4pPr marL="1371600" indent="0">
              <a:buNone/>
              <a:defRPr>
                <a:latin typeface="AvantGarde Bk BT Demi" panose="020B0402020202020204"/>
              </a:defRPr>
            </a:lvl4pPr>
            <a:lvl5pPr marL="1828800" indent="0">
              <a:buNone/>
              <a:defRPr>
                <a:latin typeface="AvantGarde Bk BT Demi" panose="020B0402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24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48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93A00-1345-F142-A84D-E3FB8A7DB136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47508-D215-5F4F-AF5E-D953875C7976}"/>
              </a:ext>
            </a:extLst>
          </p:cNvPr>
          <p:cNvSpPr/>
          <p:nvPr userDrawn="1"/>
        </p:nvSpPr>
        <p:spPr>
          <a:xfrm>
            <a:off x="836613" y="457200"/>
            <a:ext cx="3932238" cy="1600200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E31B20-52F1-1842-8DE5-470D95C2B0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0CAE52-AEC9-2847-9251-2613E76BA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vantGarde Bk BT Demi" panose="020B0402020202020204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166E-A891-6E4E-B6FB-E0F3ADAE3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5759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 sz="2800">
                <a:latin typeface="AvantGarde Bk BT Demi" panose="020B0402020202020204"/>
              </a:defRPr>
            </a:lvl2pPr>
            <a:lvl3pPr marL="914400" indent="0">
              <a:buNone/>
              <a:defRPr sz="2400">
                <a:latin typeface="AvantGarde Bk BT Demi" panose="020B0402020202020204"/>
              </a:defRPr>
            </a:lvl3pPr>
            <a:lvl4pPr marL="1371600" indent="0">
              <a:buNone/>
              <a:defRPr sz="2000">
                <a:latin typeface="AvantGarde Bk BT Demi" panose="020B0402020202020204"/>
              </a:defRPr>
            </a:lvl4pPr>
            <a:lvl5pPr marL="1828800" indent="0">
              <a:buNone/>
              <a:defRPr sz="2000">
                <a:latin typeface="AvantGarde Bk BT Demi" panose="020B040202020202020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E1EA9-95A9-8B4E-B823-512E03AF2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4" y="2057400"/>
            <a:ext cx="3932237" cy="35059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antGarde Bk BT Demi" panose="020B040202020202020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C5C5D7-C304-7A41-9FD0-53C7ACBE6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3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CACB69E-9FCA-FD4B-83BF-3FECE71BE53A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48855D-F941-F340-8DD1-65EF1DECA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6A940B-46C5-E949-BD8A-A48D617795FD}"/>
              </a:ext>
            </a:extLst>
          </p:cNvPr>
          <p:cNvSpPr/>
          <p:nvPr userDrawn="1"/>
        </p:nvSpPr>
        <p:spPr>
          <a:xfrm>
            <a:off x="836612" y="460974"/>
            <a:ext cx="3932237" cy="1069975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E05F1A-99A3-194E-9DAD-A1744481AD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A1DB6EA-EEC5-EC4C-AD1A-F30209617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63538"/>
            <a:ext cx="3932237" cy="106997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vantGarde Bk BT Book" panose="020B04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208FE7E-439A-794F-8FFC-3ECFA3743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4" y="1533513"/>
            <a:ext cx="3932237" cy="40298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antGarde Bk BT Demi" panose="020B040202020202020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21E57-B7BE-0A49-8EF3-4A73AD82C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5759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AvantGarde Bk BT Book" panose="020B04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1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F6F71E-9055-4FE6-AB5D-5E5B2BE0126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</a:blip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A44AA6-C0A2-453B-A3D5-0F06B827A0F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19673" y="5703783"/>
            <a:ext cx="2141017" cy="715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E4C3BD-497A-4253-8E76-4E51BB0F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8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0" r:id="rId11"/>
    <p:sldLayoutId id="2147483673" r:id="rId12"/>
    <p:sldLayoutId id="2147483675" r:id="rId13"/>
    <p:sldLayoutId id="2147483676" r:id="rId14"/>
    <p:sldLayoutId id="214748367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qlrican.wordpress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43D0C-6F38-436C-B171-AA20330C7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001" y="3215680"/>
            <a:ext cx="7336514" cy="83708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Introduction to Microsoft Flow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AA003-90C8-448C-A79C-336F7ECDE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000" y="4052768"/>
            <a:ext cx="4717601" cy="837089"/>
          </a:xfrm>
        </p:spPr>
        <p:txBody>
          <a:bodyPr/>
          <a:lstStyle/>
          <a:p>
            <a:pPr algn="l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Microsoft Flow Overview</a:t>
            </a:r>
          </a:p>
          <a:p>
            <a:pPr algn="l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Creating My First Flow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43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ED76D5-0982-4B75-A577-4DC00A05F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431" y="296000"/>
            <a:ext cx="6215743" cy="630828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Extended Benefits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60DD40-F8BA-4886-BC9B-BDAD462F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996" y="1485220"/>
            <a:ext cx="3854566" cy="3887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A78120-7E27-4078-B901-F8638859C8FF}"/>
              </a:ext>
            </a:extLst>
          </p:cNvPr>
          <p:cNvSpPr txBox="1"/>
          <p:nvPr/>
        </p:nvSpPr>
        <p:spPr bwMode="auto">
          <a:xfrm>
            <a:off x="304800" y="2095500"/>
            <a:ext cx="7315200" cy="30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032D8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IT/Developers</a:t>
            </a:r>
          </a:p>
          <a:p>
            <a:pPr lvl="1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Highly advanced and business critical Flows</a:t>
            </a:r>
          </a:p>
          <a:p>
            <a:pPr lvl="1"/>
            <a:endParaRPr lang="en-US" sz="3600" dirty="0">
              <a:solidFill>
                <a:srgbClr val="032D84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3600" dirty="0">
                <a:solidFill>
                  <a:srgbClr val="032D8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Logic Apps</a:t>
            </a:r>
          </a:p>
          <a:p>
            <a:pPr lvl="1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Any Flow can be converted to a Logic App</a:t>
            </a:r>
          </a:p>
          <a:p>
            <a:pPr marL="457200" indent="-4572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36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64604-2648-4672-810B-A812BB05B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01" y="1478920"/>
            <a:ext cx="5156906" cy="3665312"/>
          </a:xfrm>
        </p:spPr>
        <p:txBody>
          <a:bodyPr>
            <a:normAutofit/>
          </a:bodyPr>
          <a:lstStyle/>
          <a:p>
            <a:r>
              <a:rPr lang="en-US" dirty="0"/>
              <a:t>Export Options</a:t>
            </a:r>
          </a:p>
          <a:p>
            <a:pPr lvl="1"/>
            <a:r>
              <a:rPr lang="en-US" dirty="0"/>
              <a:t>Flows can be exported as a .zip file and migrated to another tenant</a:t>
            </a:r>
          </a:p>
          <a:p>
            <a:pPr lvl="1"/>
            <a:endParaRPr lang="en-US" sz="500" dirty="0"/>
          </a:p>
          <a:p>
            <a:pPr lvl="1"/>
            <a:r>
              <a:rPr lang="en-US" dirty="0"/>
              <a:t>Flows can also be exported as a .json file, which allows you to upgrade Flows to Azure Logic Apps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03D599-5054-4317-AE26-C9FD59214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Exporting Flows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7807F4-4B9A-4326-955C-B843D070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094" y="1478920"/>
            <a:ext cx="5876495" cy="27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44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A47E6E-2389-45CB-864D-1823C3AD0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Flows can be shared</a:t>
            </a:r>
          </a:p>
          <a:p>
            <a:pPr lvl="1"/>
            <a:r>
              <a:rPr lang="en-US" dirty="0"/>
              <a:t>Share flows with others as Owners or Run-Only users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Share flows via Web or Mobile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Invite users or entire O365 groups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22A6DE-066B-4A33-96DD-CCD2A3A189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Sharing Flows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EF0C38-E6AD-4123-8AF5-C1307E2F236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6" t="24477" r="1"/>
          <a:stretch/>
        </p:blipFill>
        <p:spPr>
          <a:xfrm>
            <a:off x="8031163" y="1447800"/>
            <a:ext cx="4160837" cy="30178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797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64604-2648-4672-810B-A812BB05B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01" y="1478920"/>
            <a:ext cx="6215743" cy="38920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Flow Owners</a:t>
            </a:r>
          </a:p>
          <a:p>
            <a:pPr lvl="1"/>
            <a:r>
              <a:rPr lang="en-US" dirty="0"/>
              <a:t>Owners can create, delete, and modify Flows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By default the Flow Creator is the Flow Owner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Flows can have multiple owners</a:t>
            </a:r>
          </a:p>
          <a:p>
            <a:pPr lvl="1"/>
            <a:endParaRPr lang="en-US" dirty="0"/>
          </a:p>
          <a:p>
            <a:pPr lvl="1"/>
            <a:endParaRPr lang="en-US" sz="500" dirty="0"/>
          </a:p>
          <a:p>
            <a:r>
              <a:rPr lang="en-US" dirty="0"/>
              <a:t>My Flows vs Team Flows</a:t>
            </a:r>
          </a:p>
          <a:p>
            <a:pPr lvl="1"/>
            <a:r>
              <a:rPr lang="en-US" dirty="0"/>
              <a:t>When a Flow has multiple Owners it becomes a Team Flow and will appear in the Team Flows tab instead of My Flows tab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03D599-5054-4317-AE26-C9FD59214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Flow Owners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E84642-5F1D-4AC4-8E67-613792B7E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0"/>
          <a:stretch/>
        </p:blipFill>
        <p:spPr>
          <a:xfrm>
            <a:off x="6949189" y="1371600"/>
            <a:ext cx="4271261" cy="3021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239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A47E6E-2389-45CB-864D-1823C3AD0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Run-Only Users</a:t>
            </a:r>
          </a:p>
          <a:p>
            <a:pPr lvl="1"/>
            <a:r>
              <a:rPr lang="en-US" dirty="0"/>
              <a:t>Can run the flow, but cannot manage, edit, or delete the flow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Can be added to flows with manual triggers, buttons, </a:t>
            </a:r>
            <a:r>
              <a:rPr lang="en-US" dirty="0" err="1"/>
              <a:t>sharepoint</a:t>
            </a:r>
            <a:r>
              <a:rPr lang="en-US" dirty="0"/>
              <a:t>, etc.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Run-Only Permissions</a:t>
            </a:r>
          </a:p>
          <a:p>
            <a:pPr lvl="1"/>
            <a:r>
              <a:rPr lang="en-US" dirty="0"/>
              <a:t>Can manage run-only users and their access to connections used within the flow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22A6DE-066B-4A33-96DD-CCD2A3A189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Run-Only Users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4345D03-5DFA-4215-98F1-EDE9C99EA3C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4595"/>
          <a:stretch/>
        </p:blipFill>
        <p:spPr>
          <a:xfrm>
            <a:off x="7542213" y="1447800"/>
            <a:ext cx="4649787" cy="304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339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A7F95A-2956-4C8E-B04A-64CFD8EB8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"/>
          <a:stretch/>
        </p:blipFill>
        <p:spPr>
          <a:xfrm>
            <a:off x="595346" y="0"/>
            <a:ext cx="7655560" cy="67085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C768B9-7546-445E-97EA-8272326D3199}"/>
              </a:ext>
            </a:extLst>
          </p:cNvPr>
          <p:cNvSpPr/>
          <p:nvPr/>
        </p:nvSpPr>
        <p:spPr>
          <a:xfrm>
            <a:off x="8648829" y="303584"/>
            <a:ext cx="343090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900"/>
              </a:spcAft>
            </a:pPr>
            <a:r>
              <a:rPr lang="en-US" sz="4400" dirty="0">
                <a:solidFill>
                  <a:srgbClr val="032D8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Look into the Licensing….</a:t>
            </a:r>
          </a:p>
        </p:txBody>
      </p:sp>
    </p:spTree>
    <p:extLst>
      <p:ext uri="{BB962C8B-B14F-4D97-AF65-F5344CB8AC3E}">
        <p14:creationId xmlns:p14="http://schemas.microsoft.com/office/powerpoint/2010/main" val="1218347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A05B-2D19-4C4E-8782-95BE846B0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Let’s define a few terms…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2F6DB-B1A8-4395-826F-0F747E72E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727" y="1208196"/>
            <a:ext cx="6721827" cy="43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7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043A5D-DCD3-4159-B949-DBF80854F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Triggers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Sets the flow in motion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	An Event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	A Button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	Scheduled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lvl="1"/>
            <a:endParaRPr lang="en-US" sz="5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/>
              <a:t>Actions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you want to happen when a trigger is invoked</a:t>
            </a:r>
          </a:p>
          <a:p>
            <a:pPr lvl="1"/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/>
            <a:r>
              <a:rPr lang="en-US" dirty="0"/>
              <a:t>Workflow Definition Language</a:t>
            </a:r>
          </a:p>
          <a:p>
            <a:pPr lvl="1"/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BA0ABF-4BAD-4CE9-8D38-8C52BD126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Triggers &amp; Actions</a:t>
            </a:r>
          </a:p>
        </p:txBody>
      </p:sp>
      <p:pic>
        <p:nvPicPr>
          <p:cNvPr id="2" name="Picture 2" descr="https://cdn-images-1.medium.com/max/1400/1*eylaPOVNL0pfLiTJD6iwzg.png">
            <a:extLst>
              <a:ext uri="{FF2B5EF4-FFF2-40B4-BE49-F238E27FC236}">
                <a16:creationId xmlns:a16="http://schemas.microsoft.com/office/drawing/2014/main" id="{55EB9369-FFE0-468E-908F-0ED211F0A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55930" y="1822880"/>
            <a:ext cx="5968999" cy="251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758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3300" dirty="0"/>
              <a:t>What are Connectors?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/>
              <a:t>Connections between services</a:t>
            </a:r>
            <a:br>
              <a:rPr lang="en-US" sz="2200" dirty="0"/>
            </a:br>
            <a:r>
              <a:rPr lang="en-US" sz="2200" dirty="0"/>
              <a:t>that can be used as triggers </a:t>
            </a:r>
            <a:br>
              <a:rPr lang="en-US" sz="2200" dirty="0"/>
            </a:br>
            <a:r>
              <a:rPr lang="en-US" sz="2200" dirty="0"/>
              <a:t>and actions in Flow</a:t>
            </a:r>
            <a:br>
              <a:rPr lang="en-US" sz="2200" dirty="0"/>
            </a:br>
            <a:endParaRPr lang="en-US" sz="2200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/>
              <a:t>Must have an account for and be </a:t>
            </a:r>
            <a:br>
              <a:rPr lang="en-US" sz="2200" dirty="0"/>
            </a:br>
            <a:r>
              <a:rPr lang="en-US" sz="2200" dirty="0"/>
              <a:t>signed into services to utilize them </a:t>
            </a:r>
            <a:br>
              <a:rPr lang="en-US" sz="2200" dirty="0"/>
            </a:br>
            <a:endParaRPr lang="en-US" sz="2200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/>
              <a:t>Some connectors are not available</a:t>
            </a:r>
            <a:br>
              <a:rPr lang="en-US" sz="2200" dirty="0"/>
            </a:br>
            <a:r>
              <a:rPr lang="en-US" sz="2200" dirty="0"/>
              <a:t>to free users (Premium)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US" sz="1050" dirty="0"/>
          </a:p>
          <a:p>
            <a:pPr marL="0" lvl="0" indent="0">
              <a:buNone/>
            </a:pPr>
            <a:endParaRPr lang="en-US" sz="105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0" indent="0">
              <a:buNone/>
            </a:pPr>
            <a:endParaRPr lang="en-US" sz="105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Connectors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27EF0-6968-42F8-B9ED-9CDB8C9C6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07" y="1843067"/>
            <a:ext cx="6287709" cy="2578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180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Connectors</a:t>
            </a:r>
          </a:p>
        </p:txBody>
      </p:sp>
      <p:sp>
        <p:nvSpPr>
          <p:cNvPr id="114" name="Rounded Rectangle 4"/>
          <p:cNvSpPr/>
          <p:nvPr/>
        </p:nvSpPr>
        <p:spPr>
          <a:xfrm>
            <a:off x="419533" y="5467301"/>
            <a:ext cx="2243445" cy="3880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1435" tIns="34290" rIns="51435" bIns="34290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Aft>
                <a:spcPct val="35000"/>
              </a:spcAft>
            </a:pPr>
            <a:r>
              <a:rPr lang="en-US" sz="2700" b="1" dirty="0"/>
              <a:t>Data Explorer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EDCB26-05E7-4BC1-A0D9-BFDC698F34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" y="1467040"/>
            <a:ext cx="12056513" cy="499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8AF9FC-42F5-4588-A1A0-C764EFAB1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01" y="1478919"/>
            <a:ext cx="6883752" cy="4389221"/>
          </a:xfrm>
        </p:spPr>
        <p:txBody>
          <a:bodyPr>
            <a:normAutofit/>
          </a:bodyPr>
          <a:lstStyle/>
          <a:p>
            <a:r>
              <a:rPr lang="en-US" b="1" dirty="0"/>
              <a:t>Manuel Quintana</a:t>
            </a:r>
          </a:p>
          <a:p>
            <a:r>
              <a:rPr lang="en-US" dirty="0"/>
              <a:t>Training Content Manager</a:t>
            </a:r>
          </a:p>
          <a:p>
            <a:r>
              <a:rPr lang="en-US" dirty="0"/>
              <a:t>Co-Author - </a:t>
            </a:r>
          </a:p>
          <a:p>
            <a:endParaRPr lang="en-US" dirty="0"/>
          </a:p>
          <a:p>
            <a:endParaRPr lang="en-US" sz="2600" b="1" dirty="0"/>
          </a:p>
          <a:p>
            <a:r>
              <a:rPr lang="en-US" sz="2600" b="1" dirty="0"/>
              <a:t>mquintana@pragmaticworks.com</a:t>
            </a:r>
          </a:p>
          <a:p>
            <a:r>
              <a:rPr lang="en-US" sz="2600" b="1" dirty="0"/>
              <a:t>Blog: </a:t>
            </a:r>
            <a:r>
              <a:rPr lang="en-US" sz="2800" dirty="0">
                <a:hlinkClick r:id="rId2"/>
              </a:rPr>
              <a:t>https://sqlrican.wordpress.com/</a:t>
            </a:r>
            <a:endParaRPr lang="en-US" sz="2600" b="1" dirty="0"/>
          </a:p>
          <a:p>
            <a:r>
              <a:rPr lang="en-US" sz="2600" b="1" dirty="0"/>
              <a:t>Twitter: @</a:t>
            </a:r>
            <a:r>
              <a:rPr lang="en-US" sz="2600" b="1" dirty="0" err="1"/>
              <a:t>SQLRican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75C10F-7627-40E8-8FE7-E907EFCF6F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Hello, my name is…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25BE23-B84F-4A1A-BA64-1AFCC6997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634" y="1295400"/>
            <a:ext cx="3063872" cy="4551363"/>
          </a:xfrm>
          <a:prstGeom prst="rect">
            <a:avLst/>
          </a:prstGeom>
        </p:spPr>
      </p:pic>
      <p:pic>
        <p:nvPicPr>
          <p:cNvPr id="1028" name="Picture 4" descr="Image result for power bi quick start guide">
            <a:extLst>
              <a:ext uri="{FF2B5EF4-FFF2-40B4-BE49-F238E27FC236}">
                <a16:creationId xmlns:a16="http://schemas.microsoft.com/office/drawing/2014/main" id="{E180C9A8-FA20-4600-9C20-CD08FED0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559" y="2567804"/>
            <a:ext cx="1285377" cy="158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78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3EEC48-C712-480C-B681-759F22EC8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Controls</a:t>
            </a:r>
          </a:p>
          <a:p>
            <a:pPr lvl="1"/>
            <a:r>
              <a:rPr lang="en-US" dirty="0"/>
              <a:t>Actions to provide control-of-flow</a:t>
            </a:r>
          </a:p>
          <a:p>
            <a:pPr algn="r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78AA18-B07E-4FD3-B967-D66233BA2C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Controls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8B7FB-1ED3-49AA-A89D-9CD9D0070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627" y="1281910"/>
            <a:ext cx="2819401" cy="4808335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AC58A6EC-AF0C-4462-9974-953984DECA8F}"/>
              </a:ext>
            </a:extLst>
          </p:cNvPr>
          <p:cNvSpPr/>
          <p:nvPr/>
        </p:nvSpPr>
        <p:spPr>
          <a:xfrm>
            <a:off x="7380302" y="2955589"/>
            <a:ext cx="2179320" cy="15711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070F1A59-EDB4-4E9C-B654-73760C35CA60}"/>
              </a:ext>
            </a:extLst>
          </p:cNvPr>
          <p:cNvSpPr/>
          <p:nvPr/>
        </p:nvSpPr>
        <p:spPr>
          <a:xfrm>
            <a:off x="7072570" y="5157533"/>
            <a:ext cx="2179320" cy="15711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8E7BCB-7351-4CA0-8CD8-3CE4ED6D88C4}"/>
              </a:ext>
            </a:extLst>
          </p:cNvPr>
          <p:cNvSpPr txBox="1"/>
          <p:nvPr/>
        </p:nvSpPr>
        <p:spPr bwMode="auto">
          <a:xfrm>
            <a:off x="9559622" y="2818703"/>
            <a:ext cx="21793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200" dirty="0">
                <a:solidFill>
                  <a:srgbClr val="FF0000"/>
                </a:solidFill>
                <a:latin typeface="Century Gothic" panose="020B0502020202020204" pitchFamily="34" charset="0"/>
              </a:rPr>
              <a:t>CONDITION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C8FFC2-D827-495B-AADB-F2AC8E056E2A}"/>
              </a:ext>
            </a:extLst>
          </p:cNvPr>
          <p:cNvSpPr txBox="1"/>
          <p:nvPr/>
        </p:nvSpPr>
        <p:spPr bwMode="auto">
          <a:xfrm>
            <a:off x="9559622" y="5020647"/>
            <a:ext cx="21793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200" dirty="0">
                <a:solidFill>
                  <a:srgbClr val="FF0000"/>
                </a:solidFill>
                <a:latin typeface="Century Gothic" panose="020B0502020202020204" pitchFamily="34" charset="0"/>
              </a:rPr>
              <a:t>SWITCH</a:t>
            </a:r>
          </a:p>
        </p:txBody>
      </p:sp>
    </p:spTree>
    <p:extLst>
      <p:ext uri="{BB962C8B-B14F-4D97-AF65-F5344CB8AC3E}">
        <p14:creationId xmlns:p14="http://schemas.microsoft.com/office/powerpoint/2010/main" val="1764069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3300" dirty="0"/>
              <a:t>What is a Template?</a:t>
            </a:r>
          </a:p>
          <a:p>
            <a:pPr lvl="1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pre-built flow that performs one or more tasks </a:t>
            </a:r>
            <a:b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automatically after it is triggered by an event</a:t>
            </a:r>
            <a:b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Can be modified to fit your specific needs</a:t>
            </a:r>
            <a:b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Can be examined as a Learning Tool</a:t>
            </a:r>
            <a:b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Can be uploaded to the Microsoft Flow</a:t>
            </a:r>
          </a:p>
          <a:p>
            <a:pPr lvl="1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Community for sharing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Flow Templates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B795CB-3274-425E-AEA8-B281CA874DA5}"/>
              </a:ext>
            </a:extLst>
          </p:cNvPr>
          <p:cNvSpPr txBox="1"/>
          <p:nvPr/>
        </p:nvSpPr>
        <p:spPr bwMode="auto">
          <a:xfrm>
            <a:off x="7696200" y="2286000"/>
            <a:ext cx="6463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234" y="1662892"/>
            <a:ext cx="3297367" cy="32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8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B406EC-1041-4418-BEFF-61F81DAD8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72" y="1336798"/>
            <a:ext cx="8244894" cy="418440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EC5C94F-71C4-4CCB-8821-46DF5FA2C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001" y="284573"/>
            <a:ext cx="7913562" cy="630828"/>
          </a:xfrm>
        </p:spPr>
        <p:txBody>
          <a:bodyPr>
            <a:no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Templates, Templates and Templates</a:t>
            </a:r>
          </a:p>
        </p:txBody>
      </p:sp>
    </p:spTree>
    <p:extLst>
      <p:ext uri="{BB962C8B-B14F-4D97-AF65-F5344CB8AC3E}">
        <p14:creationId xmlns:p14="http://schemas.microsoft.com/office/powerpoint/2010/main" val="1628905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53DCBC-2952-4BBC-9FC0-3CFA9908D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01" y="1478920"/>
            <a:ext cx="5747411" cy="3665312"/>
          </a:xfrm>
        </p:spPr>
        <p:txBody>
          <a:bodyPr/>
          <a:lstStyle/>
          <a:p>
            <a:r>
              <a:rPr lang="en-US" dirty="0"/>
              <a:t>What is the Trigger?</a:t>
            </a:r>
          </a:p>
          <a:p>
            <a:pPr lvl="1"/>
            <a:r>
              <a:rPr lang="en-US" dirty="0"/>
              <a:t>Based on an event that occurs in another service</a:t>
            </a:r>
          </a:p>
          <a:p>
            <a:endParaRPr lang="en-US" sz="500" dirty="0"/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When a new row is added to a SharePoint List then…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EFBAA6-7206-49B1-99AD-2A92F2B628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Event Flows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01B02D4-AEC9-4F5D-B577-E96F29AEC05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581144" y="2084265"/>
            <a:ext cx="5380037" cy="4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0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53DCBC-2952-4BBC-9FC0-3CFA9908D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Trigger?</a:t>
            </a:r>
          </a:p>
          <a:p>
            <a:pPr lvl="1"/>
            <a:r>
              <a:rPr lang="en-US" dirty="0"/>
              <a:t>Manually run based on user action</a:t>
            </a:r>
          </a:p>
          <a:p>
            <a:endParaRPr lang="en-US" sz="500" dirty="0"/>
          </a:p>
          <a:p>
            <a:r>
              <a:rPr lang="en-US" dirty="0"/>
              <a:t>Initiating the Flow</a:t>
            </a:r>
          </a:p>
          <a:p>
            <a:pPr lvl="1"/>
            <a:r>
              <a:rPr lang="en-US" dirty="0"/>
              <a:t>From dedicated Flow button</a:t>
            </a:r>
          </a:p>
          <a:p>
            <a:pPr lvl="1"/>
            <a:r>
              <a:rPr lang="en-US" dirty="0"/>
              <a:t>From other apps like PowerApps, SharePoint, and others</a:t>
            </a:r>
          </a:p>
          <a:p>
            <a:endParaRPr lang="en-US" sz="500" dirty="0"/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When I push a button on my phone then…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EFBAA6-7206-49B1-99AD-2A92F2B628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On-Demand Flows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E4B081-40F7-414F-9B36-C7BC60D6B6E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580496" y="1713768"/>
            <a:ext cx="5389562" cy="44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73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53DCBC-2952-4BBC-9FC0-3CFA9908D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Trigger?</a:t>
            </a:r>
          </a:p>
          <a:p>
            <a:pPr lvl="1"/>
            <a:r>
              <a:rPr lang="en-US" dirty="0"/>
              <a:t>A schedule date and time occurring</a:t>
            </a:r>
          </a:p>
          <a:p>
            <a:pPr lvl="1"/>
            <a:endParaRPr lang="en-US" dirty="0"/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When it is a weekday at 9:00 AM then…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EFBAA6-7206-49B1-99AD-2A92F2B628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Scheduling Flows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C517D2E-94A3-44CB-AF19-D8E0BFB3976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916738" y="1676400"/>
            <a:ext cx="5275262" cy="10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76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609001" y="1478920"/>
            <a:ext cx="5685267" cy="3665312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is an Approval Flow?</a:t>
            </a:r>
          </a:p>
          <a:p>
            <a:pPr lvl="1"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Quickly and easily manage the approval of documents or processes across services</a:t>
            </a:r>
          </a:p>
          <a:p>
            <a:pPr lvl="1"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 </a:t>
            </a:r>
          </a:p>
          <a:p>
            <a:pPr lvl="1"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Easily incorporates O365 users and groups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700" dirty="0">
                <a:solidFill>
                  <a:srgbClr val="FFFFFF"/>
                </a:solidFill>
              </a:rPr>
              <a:t>Approval Flows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B795CB-3274-425E-AEA8-B281CA874DA5}"/>
              </a:ext>
            </a:extLst>
          </p:cNvPr>
          <p:cNvSpPr txBox="1"/>
          <p:nvPr/>
        </p:nvSpPr>
        <p:spPr bwMode="auto">
          <a:xfrm>
            <a:off x="7696200" y="2286000"/>
            <a:ext cx="6463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457200" indent="-4572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20F88-16E4-49C4-BC93-460C999C9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199" y="1289876"/>
            <a:ext cx="4014473" cy="3038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46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US" sz="1050" dirty="0"/>
          </a:p>
          <a:p>
            <a:pPr marL="0" lvl="0" indent="0">
              <a:buNone/>
            </a:pPr>
            <a:endParaRPr lang="en-US" sz="105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0" indent="0">
              <a:buNone/>
            </a:pPr>
            <a:endParaRPr lang="en-US" sz="105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Creating an Approval Flow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490417-5112-4F2C-8F0A-A41102C58E90}"/>
              </a:ext>
            </a:extLst>
          </p:cNvPr>
          <p:cNvSpPr/>
          <p:nvPr/>
        </p:nvSpPr>
        <p:spPr>
          <a:xfrm>
            <a:off x="5638800" y="1376359"/>
            <a:ext cx="6419849" cy="3005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dirty="0">
                <a:solidFill>
                  <a:srgbClr val="032D8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Approval Flows are Flexible</a:t>
            </a:r>
          </a:p>
          <a:p>
            <a:pPr lvl="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Can be used in a multitude of design patterns &amp; placed anywhere </a:t>
            </a:r>
            <a:endParaRPr lang="en-US" sz="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Approvals will pause the flow, waiting on response.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Can access Items, Expressions, &amp; Variables in Dynamic Content field</a:t>
            </a:r>
          </a:p>
          <a:p>
            <a:pPr marL="342900" lvl="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Char char="-"/>
            </a:pPr>
            <a:endParaRPr lang="en-US" sz="2400" dirty="0">
              <a:solidFill>
                <a:srgbClr val="032D84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76F1EB-6EDD-4DB9-9462-854A4726D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5" y="1356397"/>
            <a:ext cx="4092280" cy="402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09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z="3300" dirty="0"/>
              <a:t>Can Interact with Approval Requests via multiple interfaces:</a:t>
            </a:r>
          </a:p>
          <a:p>
            <a:pPr lvl="1"/>
            <a:r>
              <a:rPr lang="en-US" sz="2100" dirty="0"/>
              <a:t>	       Email			       Web			Mobile App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001" y="284573"/>
            <a:ext cx="7372301" cy="630828"/>
          </a:xfrm>
        </p:spPr>
        <p:txBody>
          <a:bodyPr>
            <a:no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Interacting with Approval Requests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50CFA-3E0E-468E-8DC5-A838F4699D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75"/>
          <a:stretch/>
        </p:blipFill>
        <p:spPr>
          <a:xfrm>
            <a:off x="8061201" y="2588667"/>
            <a:ext cx="2745752" cy="1446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497CB-DC23-42BF-A1DD-2651888B22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5550" b="1"/>
          <a:stretch/>
        </p:blipFill>
        <p:spPr>
          <a:xfrm>
            <a:off x="515541" y="2588667"/>
            <a:ext cx="3325051" cy="2973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80C68-42EB-490E-A408-31529D73EA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061"/>
          <a:stretch/>
        </p:blipFill>
        <p:spPr>
          <a:xfrm>
            <a:off x="4918931" y="2588667"/>
            <a:ext cx="1895740" cy="2973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6773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337878-6B1B-4D18-BE54-F1063A26B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000" y="3255814"/>
            <a:ext cx="11437997" cy="1203037"/>
          </a:xfrm>
        </p:spPr>
        <p:txBody>
          <a:bodyPr>
            <a:noAutofit/>
          </a:bodyPr>
          <a:lstStyle/>
          <a:p>
            <a:r>
              <a:rPr lang="en-US" sz="2800" dirty="0"/>
              <a:t>Getting Started with Flow</a:t>
            </a:r>
            <a:br>
              <a:rPr lang="en-US" sz="2800" dirty="0"/>
            </a:br>
            <a:r>
              <a:rPr lang="en-US" sz="2800" dirty="0"/>
              <a:t>Creating a Flow Using a Template</a:t>
            </a:r>
            <a:br>
              <a:rPr lang="en-US" sz="2800" dirty="0"/>
            </a:br>
            <a:r>
              <a:rPr lang="en-US" sz="2800" dirty="0"/>
              <a:t>Creating a Flow from Scratch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609000" y="4524911"/>
            <a:ext cx="4632960" cy="406082"/>
          </a:xfrm>
        </p:spPr>
        <p:txBody>
          <a:bodyPr/>
          <a:lstStyle/>
          <a:p>
            <a:r>
              <a:rPr lang="en-US" dirty="0"/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125392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28C256-F9F0-43DC-BCB3-0097F453F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01" y="1478919"/>
            <a:ext cx="10515600" cy="3812171"/>
          </a:xfrm>
        </p:spPr>
        <p:txBody>
          <a:bodyPr numCol="2">
            <a:normAutofit fontScale="92500" lnSpcReduction="20000"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Permission Needed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US" sz="500" dirty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Access to create Microsoft Flows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endParaRPr lang="en-US" sz="300" dirty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	</a:t>
            </a:r>
            <a:r>
              <a:rPr lang="en-US" i="1" dirty="0"/>
              <a:t>Free license or Community Edition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endParaRPr lang="en-US" sz="300" dirty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Access to upload files to OneDrive for Business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endParaRPr lang="en-US" sz="300" dirty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Access to create and write to a SharePoint List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Access to Twitter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Technologies Used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US" sz="600" dirty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Microsoft Flow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endParaRPr lang="en-US" sz="300" dirty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SharePoint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endParaRPr lang="en-US" sz="300" dirty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OneDrive for Business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Twitter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endParaRPr lang="en-US" sz="300" dirty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Internet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endParaRPr lang="en-US" sz="300" dirty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Microsoft Windows XP Professional, Microsoft 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endParaRPr lang="en-US" sz="300" dirty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Windows 7, Microsoft Windows 8, Windows 10 </a:t>
            </a:r>
          </a:p>
          <a:p>
            <a:pPr lvl="1"/>
            <a:endParaRPr lang="en-US" dirty="0"/>
          </a:p>
          <a:p>
            <a:endParaRPr lang="en-US" sz="5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sz="5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C36F0-41D3-4E98-BC0A-43B428E86F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3432027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Microsoft Flow Overview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Using Flow Templates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Creating Your First Flow From Scratch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Designing Approval Flows </a:t>
            </a:r>
            <a:endParaRPr lang="en-US" sz="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05ED26-E8E9-4D92-8BBB-92FE8F0D9B5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885422" y="1396042"/>
            <a:ext cx="3170237" cy="3983038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AACB7BE2-C0C0-4E24-BEB9-51F731F3D349}"/>
              </a:ext>
            </a:extLst>
          </p:cNvPr>
          <p:cNvSpPr txBox="1">
            <a:spLocks/>
          </p:cNvSpPr>
          <p:nvPr/>
        </p:nvSpPr>
        <p:spPr>
          <a:xfrm>
            <a:off x="449035" y="271737"/>
            <a:ext cx="10253133" cy="9302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rgbClr val="FFFFFF"/>
                </a:solidFill>
                <a:latin typeface="AvantGarde Bk BT Demi" panose="020B0402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3019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F410AD-B5E1-4F1E-9FE8-E8B1E481A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Workflow automation</a:t>
            </a:r>
          </a:p>
          <a:p>
            <a:pPr lvl="1"/>
            <a:r>
              <a:rPr lang="en-US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Routine and Repetitive tasks</a:t>
            </a:r>
          </a:p>
          <a:p>
            <a:pPr lvl="1"/>
            <a:endParaRPr 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/>
            <a:endParaRPr 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A3EA89-70B5-499C-9797-0AE58BA939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 is…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94464-E385-41C6-8C17-1DD5C76DDB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3" r="16249"/>
          <a:stretch/>
        </p:blipFill>
        <p:spPr>
          <a:xfrm>
            <a:off x="6322983" y="1408092"/>
            <a:ext cx="5699760" cy="37009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30F116-864E-48AB-8810-598EEB512970}"/>
              </a:ext>
            </a:extLst>
          </p:cNvPr>
          <p:cNvSpPr/>
          <p:nvPr/>
        </p:nvSpPr>
        <p:spPr>
          <a:xfrm>
            <a:off x="169257" y="3429000"/>
            <a:ext cx="611153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600" b="1" i="1" dirty="0">
                <a:solidFill>
                  <a:schemeClr val="accent5">
                    <a:lumMod val="75000"/>
                  </a:schemeClr>
                </a:solidFill>
                <a:latin typeface="Segoe UI Light"/>
              </a:rPr>
              <a:t>Flow is a global-scale cloud-based SaaS application that supports the digital transformation of processes</a:t>
            </a:r>
            <a:endParaRPr lang="en-US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7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B59BC2-3164-4A7B-9C52-230E0A745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</a:rPr>
              <a:t>Increase Productivity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</a:rPr>
              <a:t>Eliminate Inconsistencies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</a:rPr>
              <a:t>Focus on Business Critical Issues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99B878-0BFD-4975-9D07-D6354A9FC0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100" kern="1200" dirty="0">
                <a:solidFill>
                  <a:srgbClr val="FFFFFF"/>
                </a:solidFill>
              </a:rPr>
              <a:t>Why Automation?</a:t>
            </a:r>
          </a:p>
        </p:txBody>
      </p:sp>
    </p:spTree>
    <p:extLst>
      <p:ext uri="{BB962C8B-B14F-4D97-AF65-F5344CB8AC3E}">
        <p14:creationId xmlns:p14="http://schemas.microsoft.com/office/powerpoint/2010/main" val="1826740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7A7E00-0A57-4446-8149-786A2DC12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45" y="311206"/>
            <a:ext cx="7363147" cy="630828"/>
          </a:xfrm>
        </p:spPr>
        <p:txBody>
          <a:bodyPr>
            <a:no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Business Problems, Flow Solutions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1780F79-6F03-4408-92B0-2FE1BDDAE516}"/>
              </a:ext>
            </a:extLst>
          </p:cNvPr>
          <p:cNvSpPr txBox="1">
            <a:spLocks/>
          </p:cNvSpPr>
          <p:nvPr/>
        </p:nvSpPr>
        <p:spPr>
          <a:xfrm>
            <a:off x="359545" y="1296879"/>
            <a:ext cx="9823142" cy="44647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lang="en-US" sz="3600" kern="1200" baseline="0" dirty="0" smtClean="0">
                <a:solidFill>
                  <a:srgbClr val="032D84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Work Force Multiplication 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Nontechnical staff acts as citizen developers </a:t>
            </a:r>
          </a:p>
          <a:p>
            <a:pPr lvl="1" fontAlgn="auto">
              <a:spcAft>
                <a:spcPts val="0"/>
              </a:spcAft>
            </a:pPr>
            <a:endParaRPr lang="en-US" sz="700" dirty="0"/>
          </a:p>
          <a:p>
            <a:pPr lvl="1" fontAlgn="auto">
              <a:spcAft>
                <a:spcPts val="0"/>
              </a:spcAft>
            </a:pPr>
            <a:r>
              <a:rPr lang="en-US" dirty="0"/>
              <a:t>Leveraging drag and drop functionality, not code</a:t>
            </a:r>
          </a:p>
          <a:p>
            <a:pPr lvl="1" fontAlgn="auto">
              <a:spcAft>
                <a:spcPts val="0"/>
              </a:spcAft>
            </a:pPr>
            <a:endParaRPr lang="en-US" sz="900" dirty="0"/>
          </a:p>
          <a:p>
            <a:pPr fontAlgn="auto">
              <a:spcAft>
                <a:spcPts val="0"/>
              </a:spcAft>
            </a:pPr>
            <a:r>
              <a:rPr lang="en-US" dirty="0"/>
              <a:t>Systems Integration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225+ Connectors</a:t>
            </a:r>
          </a:p>
          <a:p>
            <a:pPr lvl="1" fontAlgn="auto">
              <a:spcAft>
                <a:spcPts val="0"/>
              </a:spcAft>
            </a:pPr>
            <a:endParaRPr lang="en-US" sz="300" dirty="0"/>
          </a:p>
          <a:p>
            <a:pPr lvl="1" fontAlgn="auto">
              <a:spcAft>
                <a:spcPts val="0"/>
              </a:spcAft>
            </a:pPr>
            <a:r>
              <a:rPr lang="en-US" dirty="0"/>
              <a:t>Custom and template solutions</a:t>
            </a:r>
          </a:p>
          <a:p>
            <a:pPr lvl="1" fontAlgn="auto">
              <a:spcAft>
                <a:spcPts val="0"/>
              </a:spcAft>
            </a:pPr>
            <a:endParaRPr lang="en-US" sz="900" dirty="0"/>
          </a:p>
          <a:p>
            <a:pPr fontAlgn="auto">
              <a:spcAft>
                <a:spcPts val="0"/>
              </a:spcAft>
            </a:pPr>
            <a:r>
              <a:rPr lang="en-US" dirty="0"/>
              <a:t>Regulation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Administration &amp; compliance</a:t>
            </a:r>
          </a:p>
          <a:p>
            <a:pPr lvl="1" fontAlgn="auto">
              <a:spcAft>
                <a:spcPts val="0"/>
              </a:spcAft>
            </a:pPr>
            <a:endParaRPr lang="en-US" sz="300" dirty="0"/>
          </a:p>
          <a:p>
            <a:pPr lvl="1" fontAlgn="auto">
              <a:spcAft>
                <a:spcPts val="0"/>
              </a:spcAft>
            </a:pPr>
            <a:r>
              <a:rPr lang="en-US" dirty="0"/>
              <a:t>Data Loss Prevention (DLP) policy</a:t>
            </a:r>
          </a:p>
          <a:p>
            <a:pPr lvl="1"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1983209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FEA58-B80A-4D61-9AAB-C9B1EE4B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3" y="761797"/>
            <a:ext cx="3651467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  <a:latin typeface="+mj-lt"/>
                <a:cs typeface="+mj-cs"/>
              </a:rPr>
              <a:t>Real World Use Cases Within Power Platform</a:t>
            </a:r>
            <a:br>
              <a:rPr lang="en-US" sz="4400" dirty="0">
                <a:solidFill>
                  <a:schemeClr val="tx1"/>
                </a:solidFill>
                <a:latin typeface="+mj-lt"/>
                <a:cs typeface="+mj-cs"/>
              </a:rPr>
            </a:br>
            <a:endParaRPr lang="en-US" sz="44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C6B2E4-E09E-4480-80BF-20C7142B3A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223" y="2743200"/>
            <a:ext cx="4362831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lvl="1" indent="-22860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Power BI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Power Apps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Microsoft Flow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A775A2-36EB-4204-811A-497AA6553B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052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15D93ECF-FB01-4DD5-BE20-34DB143B5AF1}"/>
              </a:ext>
            </a:extLst>
          </p:cNvPr>
          <p:cNvSpPr txBox="1">
            <a:spLocks/>
          </p:cNvSpPr>
          <p:nvPr/>
        </p:nvSpPr>
        <p:spPr>
          <a:xfrm>
            <a:off x="643467" y="2007729"/>
            <a:ext cx="3363974" cy="3415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indent="-228600" defTabSz="914400" fontAlgn="auto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B489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Flow focus:</a:t>
            </a:r>
          </a:p>
          <a:p>
            <a:pPr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B489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 Users &amp; Specialists </a:t>
            </a:r>
          </a:p>
          <a:p>
            <a:pPr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B489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(Office, Dynamics)</a:t>
            </a:r>
          </a:p>
          <a:p>
            <a:pPr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B4894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indent="-228600" defTabSz="914400" fontAlgn="auto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B489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Logic Apps Focus</a:t>
            </a:r>
          </a:p>
          <a:p>
            <a:pPr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B489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IT Pro / Developers</a:t>
            </a:r>
          </a:p>
          <a:p>
            <a:pPr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B489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(Visual Studio, Azure)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A370505-2492-4C43-824F-397FB0A7F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69" y="1010440"/>
            <a:ext cx="5410199" cy="541019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1D81E67-FA68-45E8-8AD0-07BDA8A9A4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Flow’s Audience</a:t>
            </a:r>
          </a:p>
        </p:txBody>
      </p:sp>
    </p:spTree>
    <p:extLst>
      <p:ext uri="{BB962C8B-B14F-4D97-AF65-F5344CB8AC3E}">
        <p14:creationId xmlns:p14="http://schemas.microsoft.com/office/powerpoint/2010/main" val="16590302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4247606362E441ADA82642F26A3272" ma:contentTypeVersion="6" ma:contentTypeDescription="Create a new document." ma:contentTypeScope="" ma:versionID="f0105055fc2d454589ab2c137937fe97">
  <xsd:schema xmlns:xsd="http://www.w3.org/2001/XMLSchema" xmlns:xs="http://www.w3.org/2001/XMLSchema" xmlns:p="http://schemas.microsoft.com/office/2006/metadata/properties" xmlns:ns2="ac2cf9c6-a5cc-43ca-99ef-a3ab066b4ae5" targetNamespace="http://schemas.microsoft.com/office/2006/metadata/properties" ma:root="true" ma:fieldsID="a516e065c4b9f8ad09f9d98ed1590005" ns2:_="">
    <xsd:import namespace="ac2cf9c6-a5cc-43ca-99ef-a3ab066b4a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cf9c6-a5cc-43ca-99ef-a3ab066b4a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A5E1DF-4083-480A-9445-DBB3D93B5DD9}">
  <ds:schemaRefs>
    <ds:schemaRef ds:uri="ac2cf9c6-a5cc-43ca-99ef-a3ab066b4a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302DEC-8E9D-4DFB-967F-D18ADCC8A3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751D6D-2CCB-4B5A-AC13-E67B26F7B3C8}">
  <ds:schemaRefs>
    <ds:schemaRef ds:uri="ac2cf9c6-a5cc-43ca-99ef-a3ab066b4a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</TotalTime>
  <Words>1254</Words>
  <Application>Microsoft Office PowerPoint</Application>
  <PresentationFormat>Widescreen</PresentationFormat>
  <Paragraphs>315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AvantGarde Bk BT Book</vt:lpstr>
      <vt:lpstr>AvantGarde Bk BT Demi</vt:lpstr>
      <vt:lpstr>Calibri</vt:lpstr>
      <vt:lpstr>Calibri Light</vt:lpstr>
      <vt:lpstr>Century Gothic</vt:lpstr>
      <vt:lpstr>Segoe UI</vt:lpstr>
      <vt:lpstr>Segoe UI Light</vt:lpstr>
      <vt:lpstr>1_Office Theme</vt:lpstr>
      <vt:lpstr>Introduction to Microsoft Flow</vt:lpstr>
      <vt:lpstr>Hello, my name is… </vt:lpstr>
      <vt:lpstr>Requirements</vt:lpstr>
      <vt:lpstr>PowerPoint Presentation</vt:lpstr>
      <vt:lpstr>Flow is…</vt:lpstr>
      <vt:lpstr>Why Automation?</vt:lpstr>
      <vt:lpstr>Business Problems, Flow Solutions </vt:lpstr>
      <vt:lpstr>Real World Use Cases Within Power Platform </vt:lpstr>
      <vt:lpstr>Flow’s Audience</vt:lpstr>
      <vt:lpstr>Extended Benefits</vt:lpstr>
      <vt:lpstr>Exporting Flows</vt:lpstr>
      <vt:lpstr>Sharing Flows</vt:lpstr>
      <vt:lpstr>Flow Owners</vt:lpstr>
      <vt:lpstr>Run-Only Users</vt:lpstr>
      <vt:lpstr>PowerPoint Presentation</vt:lpstr>
      <vt:lpstr>Let’s define a few terms…</vt:lpstr>
      <vt:lpstr>Triggers &amp; Actions</vt:lpstr>
      <vt:lpstr>Connectors</vt:lpstr>
      <vt:lpstr>Connectors</vt:lpstr>
      <vt:lpstr>Controls </vt:lpstr>
      <vt:lpstr>Flow Templates</vt:lpstr>
      <vt:lpstr>Templates, Templates and Templates</vt:lpstr>
      <vt:lpstr>Event Flows</vt:lpstr>
      <vt:lpstr>On-Demand Flows</vt:lpstr>
      <vt:lpstr>Scheduling Flows</vt:lpstr>
      <vt:lpstr>Approval Flows</vt:lpstr>
      <vt:lpstr>Creating an Approval Flow</vt:lpstr>
      <vt:lpstr>Interacting with Approval Requests</vt:lpstr>
      <vt:lpstr>Getting Started with Flow Creating a Flow Using a Template Creating a Flow from Scratch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Straitiff</dc:creator>
  <cp:lastModifiedBy>Karen Robito</cp:lastModifiedBy>
  <cp:revision>6</cp:revision>
  <dcterms:created xsi:type="dcterms:W3CDTF">2019-07-01T19:55:47Z</dcterms:created>
  <dcterms:modified xsi:type="dcterms:W3CDTF">2019-08-14T16:18:53Z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0x010100254247606362E441ADA82642F26A3272</vt:lpwstr>
  </property>
</Properties>
</file>